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5"/>
  </p:notesMasterIdLst>
  <p:sldIdLst>
    <p:sldId id="256" r:id="rId2"/>
    <p:sldId id="371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8" r:id="rId11"/>
    <p:sldId id="349" r:id="rId12"/>
    <p:sldId id="319" r:id="rId13"/>
    <p:sldId id="352" r:id="rId14"/>
    <p:sldId id="318" r:id="rId15"/>
    <p:sldId id="351" r:id="rId16"/>
    <p:sldId id="340" r:id="rId17"/>
    <p:sldId id="291" r:id="rId18"/>
    <p:sldId id="341" r:id="rId19"/>
    <p:sldId id="342" r:id="rId20"/>
    <p:sldId id="343" r:id="rId21"/>
    <p:sldId id="350" r:id="rId22"/>
    <p:sldId id="344" r:id="rId23"/>
    <p:sldId id="296" r:id="rId24"/>
    <p:sldId id="385" r:id="rId25"/>
    <p:sldId id="258" r:id="rId26"/>
    <p:sldId id="274" r:id="rId27"/>
    <p:sldId id="260" r:id="rId28"/>
    <p:sldId id="261" r:id="rId29"/>
    <p:sldId id="386" r:id="rId30"/>
    <p:sldId id="262" r:id="rId31"/>
    <p:sldId id="263" r:id="rId32"/>
    <p:sldId id="264" r:id="rId33"/>
    <p:sldId id="270" r:id="rId34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g5DLSNQyN/pQ+JFAwtf//80uJp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0"/>
    <p:restoredTop sz="63873"/>
  </p:normalViewPr>
  <p:slideViewPr>
    <p:cSldViewPr snapToGrid="0" snapToObjects="1">
      <p:cViewPr varScale="1">
        <p:scale>
          <a:sx n="76" d="100"/>
          <a:sy n="76" d="100"/>
        </p:scale>
        <p:origin x="2744" y="192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6" name="Google Shape;566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6879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1" name="Google Shape;611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5" name="Google Shape;515;p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16" name="Google Shape;516;p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281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8" name="Google Shape;5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5" name="Google Shape;535;p4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6" name="Google Shape;536;p4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7" name="Google Shape;577;p4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8" name="Google Shape;578;p4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3" name="Google Shape;593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4" name="Google Shape;594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4" name="Google Shape;604;p4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5" name="Google Shape;605;p4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922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5" name="Google Shape;615;p4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6" name="Google Shape;616;p4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5" name="Google Shape;585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1" name="Google Shape;641;p7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42" name="Google Shape;642;p7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8" name="Google Shape;66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9" name="Google Shape;669;p7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25028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37822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" name="Google Shape;66;p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7656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3" name="Google Shape;7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0" name="Google Shape;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8" name="Google Shape;88;p1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6" name="Google Shape;4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4" name="Google Shape;414;p3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5" name="Google Shape;415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7" name="Google Shape;437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8" name="Google Shape;438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6" name="Google Shape;446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7" name="Google Shape;447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6" name="Google Shape;456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0" name="Google Shape;470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533E278C-D9FD-EF49-66FB-AE885D84B5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A68D6DF-295E-7833-7448-BEC0E43CB9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5D43F233-5691-286E-F59A-F6E35894D0DD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Hack CPU Logic &amp; Midterm Practice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2C24576E-B032-BDDD-0586-7F99C3AA15D2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>
            <a:extLst>
              <a:ext uri="{FF2B5EF4-FFF2-40B4-BE49-F238E27FC236}">
                <a16:creationId xmlns:a16="http://schemas.microsoft.com/office/drawing/2014/main" id="{597D48DC-EAAD-9522-8E2F-DF7D203D9169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>
            <a:extLst>
              <a:ext uri="{FF2B5EF4-FFF2-40B4-BE49-F238E27FC236}">
                <a16:creationId xmlns:a16="http://schemas.microsoft.com/office/drawing/2014/main" id="{DB9C31BB-DEB9-B349-E286-29F37685164F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6;p22">
            <a:extLst>
              <a:ext uri="{FF2B5EF4-FFF2-40B4-BE49-F238E27FC236}">
                <a16:creationId xmlns:a16="http://schemas.microsoft.com/office/drawing/2014/main" id="{0348C20F-884A-2327-52CF-76857DD02CDE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Hack CPU Logic &amp; Midterm Practice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5;p22">
            <a:extLst>
              <a:ext uri="{FF2B5EF4-FFF2-40B4-BE49-F238E27FC236}">
                <a16:creationId xmlns:a16="http://schemas.microsoft.com/office/drawing/2014/main" id="{3334B525-41E3-3C63-3C55-6370EE2B63D7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799" y="2431662"/>
            <a:ext cx="7957457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Hack CPU Logic &amp; Midterm Practice</a:t>
            </a:r>
            <a:endParaRPr sz="3100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799" y="5240634"/>
            <a:ext cx="7772400" cy="125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Hack CPU Logic, Midterm Topics Brainstorm and Practice Problems, Project 6 Overview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56B6E34-293A-E82E-3AFE-3AAA0FC5AA51}"/>
              </a:ext>
            </a:extLst>
          </p:cNvPr>
          <p:cNvCxnSpPr>
            <a:stCxn id="2" idx="2"/>
            <a:endCxn id="510" idx="0"/>
          </p:cNvCxnSpPr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69" name="Google Shape;569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70" name="Google Shape;570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571" name="Google Shape;571;p71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2" name="Google Shape;572;p71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71"/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71"/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5" name="Google Shape;575;p71"/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71"/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7" name="Google Shape;577;p71"/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71"/>
          <p:cNvSpPr/>
          <p:nvPr/>
        </p:nvSpPr>
        <p:spPr>
          <a:xfrm>
            <a:off x="2922690" y="3064467"/>
            <a:ext cx="2762712" cy="762000"/>
          </a:xfrm>
          <a:prstGeom prst="wedgeRectCallout">
            <a:avLst>
              <a:gd name="adj1" fmla="val -21372"/>
              <a:gd name="adj2" fmla="val -83504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9" name="Google Shape;579;p71"/>
          <p:cNvSpPr/>
          <p:nvPr/>
        </p:nvSpPr>
        <p:spPr>
          <a:xfrm rot="5400000">
            <a:off x="2420020" y="2478492"/>
            <a:ext cx="131798" cy="503562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71"/>
          <p:cNvSpPr/>
          <p:nvPr/>
        </p:nvSpPr>
        <p:spPr>
          <a:xfrm>
            <a:off x="1836557" y="3064467"/>
            <a:ext cx="966900" cy="762000"/>
          </a:xfrm>
          <a:prstGeom prst="wedgeRectCallout">
            <a:avLst>
              <a:gd name="adj1" fmla="val 20545"/>
              <a:gd name="adj2" fmla="val -83504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Unused</a:t>
            </a:r>
            <a:endParaRPr sz="1400" b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1" name="Google Shape;581;p71"/>
          <p:cNvSpPr/>
          <p:nvPr/>
        </p:nvSpPr>
        <p:spPr>
          <a:xfrm>
            <a:off x="121483" y="3064467"/>
            <a:ext cx="1595841" cy="762000"/>
          </a:xfrm>
          <a:prstGeom prst="wedgeRectCallout">
            <a:avLst>
              <a:gd name="adj1" fmla="val 70943"/>
              <a:gd name="adj2" fmla="val -84780"/>
            </a:avLst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Family: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C-Instruction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2" name="Google Shape;582;p71"/>
          <p:cNvSpPr/>
          <p:nvPr/>
        </p:nvSpPr>
        <p:spPr>
          <a:xfrm rot="5400000">
            <a:off x="1959982" y="2610280"/>
            <a:ext cx="119184" cy="252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39"/>
          <p:cNvSpPr txBox="1"/>
          <p:nvPr/>
        </p:nvSpPr>
        <p:spPr>
          <a:xfrm>
            <a:off x="458115" y="3542190"/>
            <a:ext cx="7646618" cy="21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900" rIns="0" bIns="0" anchor="t" anchorCtr="0">
            <a:noAutofit/>
          </a:bodyPr>
          <a:lstStyle/>
          <a:p>
            <a:pPr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 C-instruction: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bits into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ALU control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load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Jump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Routes these bits to their chip-part destinations</a:t>
            </a: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The chip-parts (most notably, the ALU) execute the instruction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B6BB9B-D1D9-F009-3CD0-2AD5D79BD534}"/>
              </a:ext>
            </a:extLst>
          </p:cNvPr>
          <p:cNvCxnSpPr/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74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14" name="Google Shape;614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15" name="Google Shape;615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616" name="Google Shape;616;p74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7" name="Google Shape;617;p74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 dirty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9" name="Google Shape;619;p74"/>
          <p:cNvSpPr/>
          <p:nvPr/>
        </p:nvSpPr>
        <p:spPr>
          <a:xfrm>
            <a:off x="6324037" y="2767978"/>
            <a:ext cx="2753435" cy="813888"/>
          </a:xfrm>
          <a:prstGeom prst="wedgeRectCallout">
            <a:avLst>
              <a:gd name="adj1" fmla="val -71740"/>
              <a:gd name="adj2" fmla="val -46473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pic>
        <p:nvPicPr>
          <p:cNvPr id="620" name="Google Shape;620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940" y="2833361"/>
            <a:ext cx="4750784" cy="40171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</p:pic>
      <p:sp>
        <p:nvSpPr>
          <p:cNvPr id="621" name="Google Shape;621;p74"/>
          <p:cNvSpPr/>
          <p:nvPr/>
        </p:nvSpPr>
        <p:spPr>
          <a:xfrm>
            <a:off x="82402" y="4742477"/>
            <a:ext cx="1288895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74"/>
          <p:cNvSpPr txBox="1"/>
          <p:nvPr/>
        </p:nvSpPr>
        <p:spPr>
          <a:xfrm>
            <a:off x="5919000" y="4742477"/>
            <a:ext cx="2615400" cy="11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Important: just pattern matching text!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have “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1+M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4"/>
          <p:cNvSpPr/>
          <p:nvPr/>
        </p:nvSpPr>
        <p:spPr>
          <a:xfrm>
            <a:off x="4564380" y="5185975"/>
            <a:ext cx="457200" cy="33281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77;p71">
            <a:extLst>
              <a:ext uri="{FF2B5EF4-FFF2-40B4-BE49-F238E27FC236}">
                <a16:creationId xmlns:a16="http://schemas.microsoft.com/office/drawing/2014/main" id="{25F2AD17-1860-EB3C-1A74-9C7E2FAC653B}"/>
              </a:ext>
            </a:extLst>
          </p:cNvPr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" grpId="0"/>
      <p:bldP spid="6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19" name="Google Shape;519;p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520" name="Google Shape;520;p40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40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40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40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40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40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40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40"/>
          <p:cNvSpPr/>
          <p:nvPr/>
        </p:nvSpPr>
        <p:spPr>
          <a:xfrm>
            <a:off x="6072437" y="2343392"/>
            <a:ext cx="277200" cy="3309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40"/>
          <p:cNvSpPr/>
          <p:nvPr/>
        </p:nvSpPr>
        <p:spPr>
          <a:xfrm>
            <a:off x="6072437" y="2343392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40"/>
          <p:cNvSpPr/>
          <p:nvPr/>
        </p:nvSpPr>
        <p:spPr>
          <a:xfrm>
            <a:off x="6045969" y="3282886"/>
            <a:ext cx="277200" cy="3309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40"/>
          <p:cNvSpPr/>
          <p:nvPr/>
        </p:nvSpPr>
        <p:spPr>
          <a:xfrm>
            <a:off x="6045969" y="3282886"/>
            <a:ext cx="277495" cy="331470"/>
          </a:xfrm>
          <a:custGeom>
            <a:avLst/>
            <a:gdLst/>
            <a:ahLst/>
            <a:cxnLst/>
            <a:rect l="l" t="t" r="r" b="b"/>
            <a:pathLst>
              <a:path w="277495" h="331470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573;p41">
            <a:extLst>
              <a:ext uri="{FF2B5EF4-FFF2-40B4-BE49-F238E27FC236}">
                <a16:creationId xmlns:a16="http://schemas.microsoft.com/office/drawing/2014/main" id="{FA73E82C-A9DA-2EEA-775A-E26F400903B5}"/>
              </a:ext>
            </a:extLst>
          </p:cNvPr>
          <p:cNvSpPr txBox="1"/>
          <p:nvPr/>
        </p:nvSpPr>
        <p:spPr>
          <a:xfrm>
            <a:off x="760414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</a:t>
            </a: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inputs</a:t>
            </a: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1: from the D-register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2: from either: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A-register, or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data memory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573;p41">
            <a:extLst>
              <a:ext uri="{FF2B5EF4-FFF2-40B4-BE49-F238E27FC236}">
                <a16:creationId xmlns:a16="http://schemas.microsoft.com/office/drawing/2014/main" id="{89D6D4AA-7866-55BF-B3B3-9B4C685CC0F6}"/>
              </a:ext>
            </a:extLst>
          </p:cNvPr>
          <p:cNvSpPr txBox="1"/>
          <p:nvPr/>
        </p:nvSpPr>
        <p:spPr>
          <a:xfrm>
            <a:off x="4659413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lvl="0">
              <a:buSzPts val="20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ALU control inputs: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Control bits (from the instruction)</a:t>
            </a:r>
          </a:p>
          <a:p>
            <a:pPr marL="13968" marR="0" lvl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219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01" name="Google Shape;601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02" name="Google Shape;602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603" name="Google Shape;603;p73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4" name="Google Shape;604;p73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 dirty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607" name="Google Shape;607;p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6175" y="4145888"/>
            <a:ext cx="5391650" cy="196846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  <p:sp>
        <p:nvSpPr>
          <p:cNvPr id="608" name="Google Shape;608;p73"/>
          <p:cNvSpPr/>
          <p:nvPr/>
        </p:nvSpPr>
        <p:spPr>
          <a:xfrm>
            <a:off x="520936" y="4973625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5;p71">
            <a:extLst>
              <a:ext uri="{FF2B5EF4-FFF2-40B4-BE49-F238E27FC236}">
                <a16:creationId xmlns:a16="http://schemas.microsoft.com/office/drawing/2014/main" id="{341EAFD0-6F41-3657-4E9A-405265CBD0BE}"/>
              </a:ext>
            </a:extLst>
          </p:cNvPr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6;p71">
            <a:extLst>
              <a:ext uri="{FF2B5EF4-FFF2-40B4-BE49-F238E27FC236}">
                <a16:creationId xmlns:a16="http://schemas.microsoft.com/office/drawing/2014/main" id="{082D8C9C-5565-52DD-AAB6-EA7B5BE0388D}"/>
              </a:ext>
            </a:extLst>
          </p:cNvPr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4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39" name="Google Shape;539;p4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540" name="Google Shape;540;p41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41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sng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41"/>
          <p:cNvSpPr/>
          <p:nvPr/>
        </p:nvSpPr>
        <p:spPr>
          <a:xfrm>
            <a:off x="7791982" y="1828800"/>
            <a:ext cx="259200" cy="2286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41"/>
          <p:cNvSpPr/>
          <p:nvPr/>
        </p:nvSpPr>
        <p:spPr>
          <a:xfrm>
            <a:off x="7791981" y="182880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0" y="228600"/>
                </a:moveTo>
                <a:lnTo>
                  <a:pt x="129540" y="0"/>
                </a:lnTo>
                <a:lnTo>
                  <a:pt x="259080" y="228600"/>
                </a:lnTo>
                <a:lnTo>
                  <a:pt x="0" y="22860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41"/>
          <p:cNvSpPr/>
          <p:nvPr/>
        </p:nvSpPr>
        <p:spPr>
          <a:xfrm>
            <a:off x="7085862" y="1119719"/>
            <a:ext cx="228600" cy="25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41"/>
          <p:cNvSpPr/>
          <p:nvPr/>
        </p:nvSpPr>
        <p:spPr>
          <a:xfrm>
            <a:off x="7085862" y="1119719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41"/>
          <p:cNvSpPr/>
          <p:nvPr/>
        </p:nvSpPr>
        <p:spPr>
          <a:xfrm>
            <a:off x="5386177" y="1118661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41"/>
          <p:cNvSpPr/>
          <p:nvPr/>
        </p:nvSpPr>
        <p:spPr>
          <a:xfrm>
            <a:off x="5386177" y="1118661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41"/>
          <p:cNvSpPr/>
          <p:nvPr/>
        </p:nvSpPr>
        <p:spPr>
          <a:xfrm>
            <a:off x="4399214" y="1529030"/>
            <a:ext cx="259200" cy="22860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41"/>
          <p:cNvSpPr/>
          <p:nvPr/>
        </p:nvSpPr>
        <p:spPr>
          <a:xfrm>
            <a:off x="4399214" y="152903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41"/>
          <p:cNvSpPr/>
          <p:nvPr/>
        </p:nvSpPr>
        <p:spPr>
          <a:xfrm>
            <a:off x="4693756" y="208237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41"/>
          <p:cNvSpPr/>
          <p:nvPr/>
        </p:nvSpPr>
        <p:spPr>
          <a:xfrm>
            <a:off x="4693756" y="208237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41"/>
          <p:cNvSpPr/>
          <p:nvPr/>
        </p:nvSpPr>
        <p:spPr>
          <a:xfrm>
            <a:off x="3820007" y="1085165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41"/>
          <p:cNvSpPr/>
          <p:nvPr/>
        </p:nvSpPr>
        <p:spPr>
          <a:xfrm>
            <a:off x="3820007" y="1085165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41"/>
          <p:cNvSpPr/>
          <p:nvPr/>
        </p:nvSpPr>
        <p:spPr>
          <a:xfrm>
            <a:off x="1530569" y="1557922"/>
            <a:ext cx="259200" cy="22860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41"/>
          <p:cNvSpPr/>
          <p:nvPr/>
        </p:nvSpPr>
        <p:spPr>
          <a:xfrm>
            <a:off x="1530569" y="1557922"/>
            <a:ext cx="259080" cy="228600"/>
          </a:xfrm>
          <a:custGeom>
            <a:avLst/>
            <a:gdLst/>
            <a:ahLst/>
            <a:cxnLst/>
            <a:rect l="l" t="t" r="r" b="b"/>
            <a:pathLst>
              <a:path w="259080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41"/>
          <p:cNvSpPr/>
          <p:nvPr/>
        </p:nvSpPr>
        <p:spPr>
          <a:xfrm>
            <a:off x="1877680" y="213952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41"/>
          <p:cNvSpPr/>
          <p:nvPr/>
        </p:nvSpPr>
        <p:spPr>
          <a:xfrm>
            <a:off x="1877680" y="21395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41"/>
          <p:cNvSpPr/>
          <p:nvPr/>
        </p:nvSpPr>
        <p:spPr>
          <a:xfrm>
            <a:off x="2147460" y="1077288"/>
            <a:ext cx="228600" cy="25920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41"/>
          <p:cNvSpPr/>
          <p:nvPr/>
        </p:nvSpPr>
        <p:spPr>
          <a:xfrm>
            <a:off x="2147460" y="107728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41"/>
          <p:cNvSpPr/>
          <p:nvPr/>
        </p:nvSpPr>
        <p:spPr>
          <a:xfrm>
            <a:off x="8344441" y="2547728"/>
            <a:ext cx="228600" cy="259200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41"/>
          <p:cNvSpPr/>
          <p:nvPr/>
        </p:nvSpPr>
        <p:spPr>
          <a:xfrm>
            <a:off x="8344442" y="25477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41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41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41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1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41"/>
          <p:cNvSpPr txBox="1"/>
          <p:nvPr/>
        </p:nvSpPr>
        <p:spPr>
          <a:xfrm>
            <a:off x="7278703" y="2407245"/>
            <a:ext cx="5118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41"/>
          <p:cNvSpPr/>
          <p:nvPr/>
        </p:nvSpPr>
        <p:spPr>
          <a:xfrm>
            <a:off x="7342754" y="2790951"/>
            <a:ext cx="277200" cy="330900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41"/>
          <p:cNvSpPr/>
          <p:nvPr/>
        </p:nvSpPr>
        <p:spPr>
          <a:xfrm>
            <a:off x="7342754" y="2790951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41"/>
          <p:cNvSpPr txBox="1"/>
          <p:nvPr/>
        </p:nvSpPr>
        <p:spPr>
          <a:xfrm>
            <a:off x="3648502" y="1765665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1"/>
          <p:cNvSpPr txBox="1"/>
          <p:nvPr/>
        </p:nvSpPr>
        <p:spPr>
          <a:xfrm>
            <a:off x="5402649" y="1520020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41"/>
          <p:cNvSpPr txBox="1"/>
          <p:nvPr/>
        </p:nvSpPr>
        <p:spPr>
          <a:xfrm>
            <a:off x="7355832" y="3567877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1"/>
          <p:cNvSpPr txBox="1"/>
          <p:nvPr/>
        </p:nvSpPr>
        <p:spPr>
          <a:xfrm>
            <a:off x="808966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output: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 of ALU calculation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Fed simultaneously to: D-register, A-register, data memory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destination </a:t>
            </a:r>
            <a:r>
              <a:rPr lang="en-US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actually 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commits to the ALU output is determined by the instruction’s </a:t>
            </a:r>
            <a:r>
              <a:rPr lang="en-US" sz="22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bits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41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81" name="Google Shape;581;p4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82" name="Google Shape;582;p42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42"/>
          <p:cNvSpPr txBox="1"/>
          <p:nvPr/>
        </p:nvSpPr>
        <p:spPr>
          <a:xfrm>
            <a:off x="3333543" y="4774993"/>
            <a:ext cx="4647974" cy="12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control outputs: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 the output negative?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output zero?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42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42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42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42"/>
          <p:cNvSpPr/>
          <p:nvPr/>
        </p:nvSpPr>
        <p:spPr>
          <a:xfrm>
            <a:off x="6244907" y="3629582"/>
            <a:ext cx="1081404" cy="716279"/>
          </a:xfrm>
          <a:custGeom>
            <a:avLst/>
            <a:gdLst/>
            <a:ahLst/>
            <a:cxnLst/>
            <a:rect l="l" t="t" r="r" b="b"/>
            <a:pathLst>
              <a:path w="1081404" h="716279" extrusionOk="0">
                <a:moveTo>
                  <a:pt x="0" y="357936"/>
                </a:moveTo>
                <a:lnTo>
                  <a:pt x="3171" y="318934"/>
                </a:lnTo>
                <a:lnTo>
                  <a:pt x="12467" y="281150"/>
                </a:lnTo>
                <a:lnTo>
                  <a:pt x="27556" y="244800"/>
                </a:lnTo>
                <a:lnTo>
                  <a:pt x="48109" y="210103"/>
                </a:lnTo>
                <a:lnTo>
                  <a:pt x="73797" y="177278"/>
                </a:lnTo>
                <a:lnTo>
                  <a:pt x="104290" y="146543"/>
                </a:lnTo>
                <a:lnTo>
                  <a:pt x="139257" y="118116"/>
                </a:lnTo>
                <a:lnTo>
                  <a:pt x="178370" y="92216"/>
                </a:lnTo>
                <a:lnTo>
                  <a:pt x="221298" y="69060"/>
                </a:lnTo>
                <a:lnTo>
                  <a:pt x="267711" y="48868"/>
                </a:lnTo>
                <a:lnTo>
                  <a:pt x="317281" y="31858"/>
                </a:lnTo>
                <a:lnTo>
                  <a:pt x="369677" y="18247"/>
                </a:lnTo>
                <a:lnTo>
                  <a:pt x="424570" y="8255"/>
                </a:lnTo>
                <a:lnTo>
                  <a:pt x="481629" y="2100"/>
                </a:lnTo>
                <a:lnTo>
                  <a:pt x="540525" y="0"/>
                </a:lnTo>
                <a:lnTo>
                  <a:pt x="599421" y="2100"/>
                </a:lnTo>
                <a:lnTo>
                  <a:pt x="656480" y="8255"/>
                </a:lnTo>
                <a:lnTo>
                  <a:pt x="711373" y="18247"/>
                </a:lnTo>
                <a:lnTo>
                  <a:pt x="763769" y="31858"/>
                </a:lnTo>
                <a:lnTo>
                  <a:pt x="813339" y="48868"/>
                </a:lnTo>
                <a:lnTo>
                  <a:pt x="859752" y="69060"/>
                </a:lnTo>
                <a:lnTo>
                  <a:pt x="902680" y="92216"/>
                </a:lnTo>
                <a:lnTo>
                  <a:pt x="941793" y="118116"/>
                </a:lnTo>
                <a:lnTo>
                  <a:pt x="976760" y="146543"/>
                </a:lnTo>
                <a:lnTo>
                  <a:pt x="1007253" y="177278"/>
                </a:lnTo>
                <a:lnTo>
                  <a:pt x="1032941" y="210103"/>
                </a:lnTo>
                <a:lnTo>
                  <a:pt x="1053494" y="244800"/>
                </a:lnTo>
                <a:lnTo>
                  <a:pt x="1068583" y="281150"/>
                </a:lnTo>
                <a:lnTo>
                  <a:pt x="1077879" y="318934"/>
                </a:lnTo>
                <a:lnTo>
                  <a:pt x="1081051" y="357936"/>
                </a:lnTo>
                <a:lnTo>
                  <a:pt x="1077879" y="396937"/>
                </a:lnTo>
                <a:lnTo>
                  <a:pt x="1068583" y="434721"/>
                </a:lnTo>
                <a:lnTo>
                  <a:pt x="1053494" y="471071"/>
                </a:lnTo>
                <a:lnTo>
                  <a:pt x="1032941" y="505768"/>
                </a:lnTo>
                <a:lnTo>
                  <a:pt x="1007253" y="538593"/>
                </a:lnTo>
                <a:lnTo>
                  <a:pt x="976760" y="569328"/>
                </a:lnTo>
                <a:lnTo>
                  <a:pt x="941793" y="597755"/>
                </a:lnTo>
                <a:lnTo>
                  <a:pt x="902680" y="623655"/>
                </a:lnTo>
                <a:lnTo>
                  <a:pt x="859752" y="646811"/>
                </a:lnTo>
                <a:lnTo>
                  <a:pt x="813339" y="667003"/>
                </a:lnTo>
                <a:lnTo>
                  <a:pt x="763769" y="684013"/>
                </a:lnTo>
                <a:lnTo>
                  <a:pt x="711373" y="697624"/>
                </a:lnTo>
                <a:lnTo>
                  <a:pt x="656480" y="707616"/>
                </a:lnTo>
                <a:lnTo>
                  <a:pt x="599421" y="713771"/>
                </a:lnTo>
                <a:lnTo>
                  <a:pt x="540525" y="715872"/>
                </a:lnTo>
                <a:lnTo>
                  <a:pt x="481629" y="713771"/>
                </a:lnTo>
                <a:lnTo>
                  <a:pt x="424570" y="707616"/>
                </a:lnTo>
                <a:lnTo>
                  <a:pt x="369677" y="697624"/>
                </a:lnTo>
                <a:lnTo>
                  <a:pt x="317281" y="684013"/>
                </a:lnTo>
                <a:lnTo>
                  <a:pt x="267711" y="667003"/>
                </a:lnTo>
                <a:lnTo>
                  <a:pt x="221298" y="646811"/>
                </a:lnTo>
                <a:lnTo>
                  <a:pt x="178370" y="623655"/>
                </a:lnTo>
                <a:lnTo>
                  <a:pt x="139257" y="597755"/>
                </a:lnTo>
                <a:lnTo>
                  <a:pt x="104290" y="569328"/>
                </a:lnTo>
                <a:lnTo>
                  <a:pt x="73797" y="538593"/>
                </a:lnTo>
                <a:lnTo>
                  <a:pt x="48109" y="505768"/>
                </a:lnTo>
                <a:lnTo>
                  <a:pt x="27556" y="471071"/>
                </a:lnTo>
                <a:lnTo>
                  <a:pt x="12467" y="434721"/>
                </a:lnTo>
                <a:lnTo>
                  <a:pt x="3171" y="396937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42"/>
          <p:cNvSpPr txBox="1"/>
          <p:nvPr/>
        </p:nvSpPr>
        <p:spPr>
          <a:xfrm>
            <a:off x="5995977" y="1957815"/>
            <a:ext cx="17946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42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42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597" name="Google Shape;597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598" name="Google Shape;598;p4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43"/>
          <p:cNvSpPr/>
          <p:nvPr/>
        </p:nvSpPr>
        <p:spPr>
          <a:xfrm>
            <a:off x="1351278" y="1209039"/>
            <a:ext cx="6380480" cy="5089525"/>
          </a:xfrm>
          <a:custGeom>
            <a:avLst/>
            <a:gdLst/>
            <a:ahLst/>
            <a:cxnLst/>
            <a:rect l="l" t="t" r="r" b="b"/>
            <a:pathLst>
              <a:path w="6380480" h="5089525" extrusionOk="0">
                <a:moveTo>
                  <a:pt x="0" y="0"/>
                </a:moveTo>
                <a:lnTo>
                  <a:pt x="6380481" y="0"/>
                </a:lnTo>
                <a:lnTo>
                  <a:pt x="6380481" y="5089352"/>
                </a:lnTo>
                <a:lnTo>
                  <a:pt x="0" y="5089352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43"/>
          <p:cNvSpPr/>
          <p:nvPr/>
        </p:nvSpPr>
        <p:spPr>
          <a:xfrm>
            <a:off x="151313" y="4642970"/>
            <a:ext cx="888365" cy="716279"/>
          </a:xfrm>
          <a:custGeom>
            <a:avLst/>
            <a:gdLst/>
            <a:ahLst/>
            <a:cxnLst/>
            <a:rect l="l" t="t" r="r" b="b"/>
            <a:pathLst>
              <a:path w="888365" h="716279" extrusionOk="0">
                <a:moveTo>
                  <a:pt x="0" y="357936"/>
                </a:moveTo>
                <a:lnTo>
                  <a:pt x="2986" y="316193"/>
                </a:lnTo>
                <a:lnTo>
                  <a:pt x="11723" y="275864"/>
                </a:lnTo>
                <a:lnTo>
                  <a:pt x="25878" y="237218"/>
                </a:lnTo>
                <a:lnTo>
                  <a:pt x="45118" y="200524"/>
                </a:lnTo>
                <a:lnTo>
                  <a:pt x="69110" y="166050"/>
                </a:lnTo>
                <a:lnTo>
                  <a:pt x="97520" y="134065"/>
                </a:lnTo>
                <a:lnTo>
                  <a:pt x="130016" y="104837"/>
                </a:lnTo>
                <a:lnTo>
                  <a:pt x="166264" y="78634"/>
                </a:lnTo>
                <a:lnTo>
                  <a:pt x="205931" y="55726"/>
                </a:lnTo>
                <a:lnTo>
                  <a:pt x="248685" y="36381"/>
                </a:lnTo>
                <a:lnTo>
                  <a:pt x="294192" y="20867"/>
                </a:lnTo>
                <a:lnTo>
                  <a:pt x="342119" y="9453"/>
                </a:lnTo>
                <a:lnTo>
                  <a:pt x="392134" y="2408"/>
                </a:lnTo>
                <a:lnTo>
                  <a:pt x="443902" y="0"/>
                </a:lnTo>
                <a:lnTo>
                  <a:pt x="495670" y="2408"/>
                </a:lnTo>
                <a:lnTo>
                  <a:pt x="545685" y="9453"/>
                </a:lnTo>
                <a:lnTo>
                  <a:pt x="593612" y="20867"/>
                </a:lnTo>
                <a:lnTo>
                  <a:pt x="639119" y="36381"/>
                </a:lnTo>
                <a:lnTo>
                  <a:pt x="681873" y="55726"/>
                </a:lnTo>
                <a:lnTo>
                  <a:pt x="721540" y="78634"/>
                </a:lnTo>
                <a:lnTo>
                  <a:pt x="757788" y="104837"/>
                </a:lnTo>
                <a:lnTo>
                  <a:pt x="790284" y="134065"/>
                </a:lnTo>
                <a:lnTo>
                  <a:pt x="818694" y="166050"/>
                </a:lnTo>
                <a:lnTo>
                  <a:pt x="842686" y="200524"/>
                </a:lnTo>
                <a:lnTo>
                  <a:pt x="861926" y="237218"/>
                </a:lnTo>
                <a:lnTo>
                  <a:pt x="876081" y="275864"/>
                </a:lnTo>
                <a:lnTo>
                  <a:pt x="884818" y="316193"/>
                </a:lnTo>
                <a:lnTo>
                  <a:pt x="887805" y="357936"/>
                </a:lnTo>
                <a:lnTo>
                  <a:pt x="884818" y="399678"/>
                </a:lnTo>
                <a:lnTo>
                  <a:pt x="876081" y="440007"/>
                </a:lnTo>
                <a:lnTo>
                  <a:pt x="861926" y="478653"/>
                </a:lnTo>
                <a:lnTo>
                  <a:pt x="842686" y="515347"/>
                </a:lnTo>
                <a:lnTo>
                  <a:pt x="818694" y="549821"/>
                </a:lnTo>
                <a:lnTo>
                  <a:pt x="790284" y="581806"/>
                </a:lnTo>
                <a:lnTo>
                  <a:pt x="757788" y="611034"/>
                </a:lnTo>
                <a:lnTo>
                  <a:pt x="721540" y="637237"/>
                </a:lnTo>
                <a:lnTo>
                  <a:pt x="681873" y="660145"/>
                </a:lnTo>
                <a:lnTo>
                  <a:pt x="639119" y="679490"/>
                </a:lnTo>
                <a:lnTo>
                  <a:pt x="593612" y="695004"/>
                </a:lnTo>
                <a:lnTo>
                  <a:pt x="545685" y="706418"/>
                </a:lnTo>
                <a:lnTo>
                  <a:pt x="495670" y="713463"/>
                </a:lnTo>
                <a:lnTo>
                  <a:pt x="443902" y="715872"/>
                </a:lnTo>
                <a:lnTo>
                  <a:pt x="392134" y="713463"/>
                </a:lnTo>
                <a:lnTo>
                  <a:pt x="342119" y="706418"/>
                </a:lnTo>
                <a:lnTo>
                  <a:pt x="294192" y="695004"/>
                </a:lnTo>
                <a:lnTo>
                  <a:pt x="248685" y="679490"/>
                </a:lnTo>
                <a:lnTo>
                  <a:pt x="205931" y="660145"/>
                </a:lnTo>
                <a:lnTo>
                  <a:pt x="166264" y="637237"/>
                </a:lnTo>
                <a:lnTo>
                  <a:pt x="130016" y="611034"/>
                </a:lnTo>
                <a:lnTo>
                  <a:pt x="97520" y="581806"/>
                </a:lnTo>
                <a:lnTo>
                  <a:pt x="69110" y="549821"/>
                </a:lnTo>
                <a:lnTo>
                  <a:pt x="45118" y="515347"/>
                </a:lnTo>
                <a:lnTo>
                  <a:pt x="25878" y="478653"/>
                </a:lnTo>
                <a:lnTo>
                  <a:pt x="11723" y="440007"/>
                </a:lnTo>
                <a:lnTo>
                  <a:pt x="2986" y="399678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4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08" name="Google Shape;608;p4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609" name="Google Shape;609;p4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44"/>
          <p:cNvSpPr/>
          <p:nvPr/>
        </p:nvSpPr>
        <p:spPr>
          <a:xfrm>
            <a:off x="155425" y="2205050"/>
            <a:ext cx="1301700" cy="10104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44"/>
          <p:cNvSpPr/>
          <p:nvPr/>
        </p:nvSpPr>
        <p:spPr>
          <a:xfrm>
            <a:off x="155425" y="4745249"/>
            <a:ext cx="8761800" cy="1476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44"/>
          <p:cNvSpPr/>
          <p:nvPr/>
        </p:nvSpPr>
        <p:spPr>
          <a:xfrm>
            <a:off x="5932175" y="3769000"/>
            <a:ext cx="887100" cy="6381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4445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19" name="Google Shape;619;p4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620" name="Google Shape;620;p45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45"/>
          <p:cNvSpPr txBox="1"/>
          <p:nvPr/>
        </p:nvSpPr>
        <p:spPr>
          <a:xfrm>
            <a:off x="549725" y="3709591"/>
            <a:ext cx="5732321" cy="2812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(abstraction)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address of the next instruction: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Restart:	PC = 0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No jump:	PC++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to:	PC = A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Conditional go to:	if (condition) 	PC = A</a:t>
            </a:r>
          </a:p>
          <a:p>
            <a:pPr marL="12700" lvl="2">
              <a:spcBef>
                <a:spcPts val="765"/>
              </a:spcBef>
              <a:buClr>
                <a:srgbClr val="4B2A85"/>
              </a:buClr>
              <a:buSzPts val="2000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else 		PC ++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45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45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45"/>
          <p:cNvSpPr txBox="1"/>
          <p:nvPr/>
        </p:nvSpPr>
        <p:spPr>
          <a:xfrm>
            <a:off x="5301469" y="2768640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load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630" name="Google Shape;630;p45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45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45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45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45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45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45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4" name="Google Shape;656;p77">
            <a:extLst>
              <a:ext uri="{FF2B5EF4-FFF2-40B4-BE49-F238E27FC236}">
                <a16:creationId xmlns:a16="http://schemas.microsoft.com/office/drawing/2014/main" id="{34905834-0CB5-4AD4-34D0-A19CB8BDFB73}"/>
              </a:ext>
            </a:extLst>
          </p:cNvPr>
          <p:cNvSpPr/>
          <p:nvPr/>
        </p:nvSpPr>
        <p:spPr>
          <a:xfrm>
            <a:off x="6610029" y="3597837"/>
            <a:ext cx="1787525" cy="1181505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SzPts val="1800"/>
            </a:pPr>
            <a:endParaRPr lang="en-US" sz="18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20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1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ddress of next  instruction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88" name="Google Shape;588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89" name="Google Shape;589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90" name="Google Shape;590;p72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72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94" name="Google Shape;594;p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8488" y="4116230"/>
            <a:ext cx="4983075" cy="22178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</p:pic>
      <p:sp>
        <p:nvSpPr>
          <p:cNvPr id="595" name="Google Shape;595;p72"/>
          <p:cNvSpPr/>
          <p:nvPr/>
        </p:nvSpPr>
        <p:spPr>
          <a:xfrm>
            <a:off x="757700" y="4963993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3;p71">
            <a:extLst>
              <a:ext uri="{FF2B5EF4-FFF2-40B4-BE49-F238E27FC236}">
                <a16:creationId xmlns:a16="http://schemas.microsoft.com/office/drawing/2014/main" id="{77B2D4C3-144B-5E8D-686C-3052E91F1955}"/>
              </a:ext>
            </a:extLst>
          </p:cNvPr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4;p71">
            <a:extLst>
              <a:ext uri="{FF2B5EF4-FFF2-40B4-BE49-F238E27FC236}">
                <a16:creationId xmlns:a16="http://schemas.microsoft.com/office/drawing/2014/main" id="{6FB5FE7E-1754-0BCA-59AA-2CE788C3C11C}"/>
              </a:ext>
            </a:extLst>
          </p:cNvPr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45" name="Google Shape;645;p7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646" name="Google Shape;646;p77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77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77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77"/>
          <p:cNvSpPr txBox="1"/>
          <p:nvPr/>
        </p:nvSpPr>
        <p:spPr>
          <a:xfrm>
            <a:off x="5374300" y="2741024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77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77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77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77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77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77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77"/>
          <p:cNvSpPr/>
          <p:nvPr/>
        </p:nvSpPr>
        <p:spPr>
          <a:xfrm>
            <a:off x="6610029" y="3597837"/>
            <a:ext cx="1787525" cy="1181505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SzPts val="1800"/>
            </a:pPr>
            <a:endParaRPr lang="en-US" sz="18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20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1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ddress of next  instruction</a:t>
            </a:r>
          </a:p>
        </p:txBody>
      </p:sp>
      <p:sp>
        <p:nvSpPr>
          <p:cNvPr id="658" name="Google Shape;658;p77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659" name="Google Shape;659;p77"/>
          <p:cNvSpPr txBox="1"/>
          <p:nvPr/>
        </p:nvSpPr>
        <p:spPr>
          <a:xfrm>
            <a:off x="1015731" y="3784616"/>
            <a:ext cx="6761427" cy="18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76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(implementation)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(reset==1) PC = 0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else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8620" marR="0" lvl="0" indent="0" algn="l" rtl="0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In the course of handling the current instruction: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load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(jump bits, ALU control outputs)</a:t>
            </a: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if (load == 1)	PC = A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jump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lse 		PC++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next instruction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7"/>
          <p:cNvSpPr txBox="1"/>
          <p:nvPr/>
        </p:nvSpPr>
        <p:spPr>
          <a:xfrm>
            <a:off x="178224" y="1934002"/>
            <a:ext cx="2498100" cy="3777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8725" rIns="0" bIns="0" anchor="t" anchorCtr="0">
            <a:noAutofit/>
          </a:bodyPr>
          <a:lstStyle/>
          <a:p>
            <a:pPr marL="127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A7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 c c c c c </a:t>
            </a:r>
            <a:r>
              <a:rPr lang="en-US" sz="18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d d d </a:t>
            </a:r>
            <a:r>
              <a:rPr lang="en-US" sz="18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j j j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7"/>
          <p:cNvSpPr/>
          <p:nvPr/>
        </p:nvSpPr>
        <p:spPr>
          <a:xfrm>
            <a:off x="2205925" y="2311700"/>
            <a:ext cx="470400" cy="68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Implementation: That’s It!</a:t>
            </a:r>
            <a:endParaRPr/>
          </a:p>
        </p:txBody>
      </p:sp>
      <p:sp>
        <p:nvSpPr>
          <p:cNvPr id="672" name="Google Shape;672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673" name="Google Shape;673;p78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718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Topics Brainstorm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Based on what we have covered thus far in class, what are topics, concepts, questions that you might expect to show up on next week’s CSE 390B midterm?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8" name="Google Shape;48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Review Session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Circuit Design, Writing Assembly, Tracing Assembly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each problem: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1: Spend 10 minutes working on the problem individually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2: Spend 10 minutes discussing the problem as a group, describing tips, approaches, and test-taking strategies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3: As a group, present to the class your discussion from step 2 and lead the class in working through the problem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0862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Review Session Debrief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Based on your experience with this exercise, how does it inform how you approach your studying?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resources can you utilize to help you deepen your understanding?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Previous CSE 390B Midterms</a:t>
            </a:r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Four midterms from previous quarters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20sp midterm likely more difficult than midterm this quarter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Midterms from 21wi, 21sp, 22wi, 22sp, 22au are more like what this quarter’s midterm will look like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20sp midterm recommended to become familiar with problem types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/>
            <a:r>
              <a:rPr lang="en-US" dirty="0"/>
              <a:t>21wi, 21sp, 22wi, 22sp, and 22au midterms recommended for practicing a timed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a timer for 60 minutes and take the exam in its entirety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Helps practice time management and simulate exam environment</a:t>
            </a:r>
            <a:endParaRPr dirty="0"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923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Inputs</a:t>
            </a:r>
            <a:endParaRPr/>
          </a:p>
        </p:txBody>
      </p:sp>
      <p:sp>
        <p:nvSpPr>
          <p:cNvPr id="401" name="Google Shape;401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98838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inM</a:t>
            </a:r>
            <a:r>
              <a:rPr lang="en-US" dirty="0"/>
              <a:t>: Value coming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instruction</a:t>
            </a:r>
            <a:r>
              <a:rPr lang="en-US" dirty="0"/>
              <a:t>: 16-bit instruction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n-US" dirty="0"/>
              <a:t>: if 1, reset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6" name="Google Shape;411;p15">
            <a:extLst>
              <a:ext uri="{FF2B5EF4-FFF2-40B4-BE49-F238E27FC236}">
                <a16:creationId xmlns:a16="http://schemas.microsoft.com/office/drawing/2014/main" id="{4E693340-0BB6-EE81-BB4F-6929948E8FC7}"/>
              </a:ext>
            </a:extLst>
          </p:cNvPr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6: Overview</a:t>
            </a:r>
            <a:endParaRPr dirty="0"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Mock Exam Problem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/>
            <a:r>
              <a:rPr lang="en-US" dirty="0"/>
              <a:t>Part II: Building a Computer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LoadAReg.hdl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LoadDReg.hdl</a:t>
            </a:r>
            <a:r>
              <a:rPr lang="en-US" dirty="0"/>
              <a:t> (Easier)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JumpLogic.hdl</a:t>
            </a:r>
            <a:r>
              <a:rPr lang="en-US" dirty="0"/>
              <a:t> (Medium)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 (Harder) 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Computer.hdl</a:t>
            </a:r>
            <a:r>
              <a:rPr lang="en-US" dirty="0"/>
              <a:t> (Easier)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III: Project 6 Reflection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</p:txBody>
      </p:sp>
      <p:sp>
        <p:nvSpPr>
          <p:cNvPr id="77" name="Google Shape;77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group will meet for a 30-minute session to do one mock exam problem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group’s mock exam problem will be emailed right before your session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30-minute session will include: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up: 5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Mock Exam Problem: 10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Debrief &amp; Reflection: 15 minutes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 task: Submit the completed mock exam problem and complete the reflection questions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 Tips</a:t>
            </a:r>
            <a:endParaRPr dirty="0"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: We provide an overview diagram, but there are details to fill in, especially control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Draw your own detailed diagram first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Handling jumps will require a lot of logic—sketch out the cases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Textbook chapter 4 and 5 helpful for Project 6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Multi-Bit Buses: MSB to the left, LSB to the right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Important to keep in mind when taking apart the instruction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Debugging: Consult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.out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dirty="0"/>
              <a:t> files to debug, then look at internal wires in simulator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See also the “Debugging tips” section of the specification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10 Reminders</a:t>
            </a:r>
            <a:endParaRPr dirty="0"/>
          </a:p>
        </p:txBody>
      </p:sp>
      <p:sp>
        <p:nvSpPr>
          <p:cNvPr id="136" name="Google Shape;136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5 due tonight (2/2) at 11:59pm</a:t>
            </a: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indent="-347472"/>
            <a:r>
              <a:rPr lang="en-US" b="1" dirty="0"/>
              <a:t>CSE 390B midterm next Thursday (2/9) during lecture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6 (Mock Exam Problem &amp; Building a Computer) released today, due in two Thursdays (2/16)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Eric has office hours after class in CSE2 153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</p:txBody>
      </p:sp>
      <p:sp>
        <p:nvSpPr>
          <p:cNvPr id="137" name="Google Shape;137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5"/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Outputs</a:t>
            </a:r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69671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outM</a:t>
            </a:r>
            <a:r>
              <a:rPr lang="en-US" dirty="0"/>
              <a:t>: value used to update memory if </a:t>
            </a:r>
            <a:r>
              <a:rPr lang="en-US" dirty="0" err="1"/>
              <a:t>writeM</a:t>
            </a:r>
            <a:r>
              <a:rPr lang="en-US" dirty="0"/>
              <a:t> is 1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: if 1, update value in memory at </a:t>
            </a:r>
            <a:r>
              <a:rPr lang="en-US" dirty="0" err="1"/>
              <a:t>addressM</a:t>
            </a:r>
            <a:r>
              <a:rPr lang="en-US" dirty="0"/>
              <a:t> with </a:t>
            </a:r>
            <a:r>
              <a:rPr lang="en-US" dirty="0" err="1"/>
              <a:t>outM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addressM</a:t>
            </a:r>
            <a:r>
              <a:rPr lang="en-US" dirty="0"/>
              <a:t>: address to read from or write to in memory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pc</a:t>
            </a:r>
            <a:r>
              <a:rPr lang="en-US" dirty="0"/>
              <a:t>: address of next instruction to be fetched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0" name="Google Shape;410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18" name="Google Shape;418;p3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419" name="Google Shape;419;p3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33"/>
          <p:cNvSpPr/>
          <p:nvPr/>
        </p:nvSpPr>
        <p:spPr>
          <a:xfrm>
            <a:off x="1351278" y="1209039"/>
            <a:ext cx="6380480" cy="4856480"/>
          </a:xfrm>
          <a:custGeom>
            <a:avLst/>
            <a:gdLst/>
            <a:ahLst/>
            <a:cxnLst/>
            <a:rect l="l" t="t" r="r" b="b"/>
            <a:pathLst>
              <a:path w="6380480" h="4856480" extrusionOk="0">
                <a:moveTo>
                  <a:pt x="0" y="0"/>
                </a:moveTo>
                <a:lnTo>
                  <a:pt x="6380481" y="0"/>
                </a:lnTo>
                <a:lnTo>
                  <a:pt x="6380481" y="4856480"/>
                </a:lnTo>
                <a:lnTo>
                  <a:pt x="0" y="485648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3"/>
          <p:cNvSpPr/>
          <p:nvPr/>
        </p:nvSpPr>
        <p:spPr>
          <a:xfrm>
            <a:off x="6006514" y="1379593"/>
            <a:ext cx="761365" cy="1361439"/>
          </a:xfrm>
          <a:custGeom>
            <a:avLst/>
            <a:gdLst/>
            <a:ahLst/>
            <a:cxnLst/>
            <a:rect l="l" t="t" r="r" b="b"/>
            <a:pathLst>
              <a:path w="761365" h="1361439" extrusionOk="0">
                <a:moveTo>
                  <a:pt x="608572" y="0"/>
                </a:moveTo>
                <a:lnTo>
                  <a:pt x="0" y="689592"/>
                </a:lnTo>
                <a:lnTo>
                  <a:pt x="760806" y="1361013"/>
                </a:lnTo>
                <a:lnTo>
                  <a:pt x="6085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3"/>
          <p:cNvSpPr/>
          <p:nvPr/>
        </p:nvSpPr>
        <p:spPr>
          <a:xfrm>
            <a:off x="5848781" y="3042186"/>
            <a:ext cx="1128395" cy="1181735"/>
          </a:xfrm>
          <a:custGeom>
            <a:avLst/>
            <a:gdLst/>
            <a:ahLst/>
            <a:cxnLst/>
            <a:rect l="l" t="t" r="r" b="b"/>
            <a:pathLst>
              <a:path w="1128395" h="1181735" extrusionOk="0">
                <a:moveTo>
                  <a:pt x="1128157" y="0"/>
                </a:moveTo>
                <a:lnTo>
                  <a:pt x="0" y="940804"/>
                </a:lnTo>
                <a:lnTo>
                  <a:pt x="747956" y="1181494"/>
                </a:lnTo>
                <a:lnTo>
                  <a:pt x="11281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3"/>
          <p:cNvSpPr/>
          <p:nvPr/>
        </p:nvSpPr>
        <p:spPr>
          <a:xfrm>
            <a:off x="3828345" y="2220519"/>
            <a:ext cx="831850" cy="788669"/>
          </a:xfrm>
          <a:custGeom>
            <a:avLst/>
            <a:gdLst/>
            <a:ahLst/>
            <a:cxnLst/>
            <a:rect l="l" t="t" r="r" b="b"/>
            <a:pathLst>
              <a:path w="831850" h="788669" extrusionOk="0">
                <a:moveTo>
                  <a:pt x="0" y="788648"/>
                </a:moveTo>
                <a:lnTo>
                  <a:pt x="831455" y="788648"/>
                </a:lnTo>
                <a:lnTo>
                  <a:pt x="831455" y="0"/>
                </a:lnTo>
                <a:lnTo>
                  <a:pt x="0" y="0"/>
                </a:lnTo>
                <a:lnTo>
                  <a:pt x="0" y="7886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33"/>
          <p:cNvSpPr/>
          <p:nvPr/>
        </p:nvSpPr>
        <p:spPr>
          <a:xfrm>
            <a:off x="4102450" y="2619599"/>
            <a:ext cx="1918970" cy="154686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1399850" y="1286850"/>
            <a:ext cx="1535176" cy="45323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33"/>
          <p:cNvSpPr/>
          <p:nvPr/>
        </p:nvSpPr>
        <p:spPr>
          <a:xfrm>
            <a:off x="2504225" y="1286850"/>
            <a:ext cx="5152434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33"/>
          <p:cNvSpPr/>
          <p:nvPr/>
        </p:nvSpPr>
        <p:spPr>
          <a:xfrm>
            <a:off x="4725733" y="1527725"/>
            <a:ext cx="1007459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33"/>
          <p:cNvSpPr/>
          <p:nvPr/>
        </p:nvSpPr>
        <p:spPr>
          <a:xfrm>
            <a:off x="3032472" y="1757850"/>
            <a:ext cx="1420038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2408327" y="3338200"/>
            <a:ext cx="2149246" cy="2529116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3"/>
          <p:cNvSpPr/>
          <p:nvPr/>
        </p:nvSpPr>
        <p:spPr>
          <a:xfrm>
            <a:off x="3648700" y="3895275"/>
            <a:ext cx="4082609" cy="16010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3"/>
          <p:cNvSpPr/>
          <p:nvPr/>
        </p:nvSpPr>
        <p:spPr>
          <a:xfrm>
            <a:off x="5443925" y="5353425"/>
            <a:ext cx="2288372" cy="553002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3"/>
          <p:cNvSpPr/>
          <p:nvPr/>
        </p:nvSpPr>
        <p:spPr>
          <a:xfrm>
            <a:off x="6767875" y="1933775"/>
            <a:ext cx="964282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3"/>
          <p:cNvSpPr/>
          <p:nvPr/>
        </p:nvSpPr>
        <p:spPr>
          <a:xfrm>
            <a:off x="5553525" y="1825850"/>
            <a:ext cx="450958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41" name="Google Shape;441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442" name="Google Shape;442;p3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34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50" name="Google Shape;45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451" name="Google Shape;451;p35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5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35"/>
          <p:cNvSpPr/>
          <p:nvPr/>
        </p:nvSpPr>
        <p:spPr>
          <a:xfrm>
            <a:off x="87425" y="1197675"/>
            <a:ext cx="4041000" cy="2289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3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11" name="Google Shape;504;p39">
            <a:extLst>
              <a:ext uri="{FF2B5EF4-FFF2-40B4-BE49-F238E27FC236}">
                <a16:creationId xmlns:a16="http://schemas.microsoft.com/office/drawing/2014/main" id="{ECCA2809-D0B3-C330-6821-E5393F45D751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05;p39">
            <a:extLst>
              <a:ext uri="{FF2B5EF4-FFF2-40B4-BE49-F238E27FC236}">
                <a16:creationId xmlns:a16="http://schemas.microsoft.com/office/drawing/2014/main" id="{98940901-1FE1-BA26-994A-21E20BAD8513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6;p39">
            <a:extLst>
              <a:ext uri="{FF2B5EF4-FFF2-40B4-BE49-F238E27FC236}">
                <a16:creationId xmlns:a16="http://schemas.microsoft.com/office/drawing/2014/main" id="{2D91B8FE-8569-37F8-FADA-76D0D5853B82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464" name="Google Shape;464;p36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36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36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36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504;p39">
            <a:extLst>
              <a:ext uri="{FF2B5EF4-FFF2-40B4-BE49-F238E27FC236}">
                <a16:creationId xmlns:a16="http://schemas.microsoft.com/office/drawing/2014/main" id="{351D0D5E-C1F6-31CF-64AF-5638847730DF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5;p39">
            <a:extLst>
              <a:ext uri="{FF2B5EF4-FFF2-40B4-BE49-F238E27FC236}">
                <a16:creationId xmlns:a16="http://schemas.microsoft.com/office/drawing/2014/main" id="{8514B7A6-6BB0-EF25-23F7-2378DFF948F1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06;p39">
            <a:extLst>
              <a:ext uri="{FF2B5EF4-FFF2-40B4-BE49-F238E27FC236}">
                <a16:creationId xmlns:a16="http://schemas.microsoft.com/office/drawing/2014/main" id="{775C6408-A45B-0AF1-2DB4-FDCF56A06A56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74" name="Google Shape;474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478" name="Google Shape;478;p37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37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7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7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482" name="Google Shape;482;p37"/>
          <p:cNvSpPr txBox="1"/>
          <p:nvPr/>
        </p:nvSpPr>
        <p:spPr>
          <a:xfrm>
            <a:off x="2600950" y="4149110"/>
            <a:ext cx="6498736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an A-instruction: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into: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15-bit value</a:t>
            </a:r>
            <a:endParaRPr sz="22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Stores the value in the A-register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value (not shown in this diagram)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1352</Words>
  <Application>Microsoft Macintosh PowerPoint</Application>
  <PresentationFormat>On-screen Show (4:3)</PresentationFormat>
  <Paragraphs>319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Wingdings</vt:lpstr>
      <vt:lpstr>UWTheme-333-Sp18</vt:lpstr>
      <vt:lpstr>Hack CPU Logic &amp; Midterm Practice</vt:lpstr>
      <vt:lpstr>Lecture Outline</vt:lpstr>
      <vt:lpstr>Hack CPU Interface Inputs</vt:lpstr>
      <vt:lpstr>Hack CPU Interface Outputs</vt:lpstr>
      <vt:lpstr>Hack CPU Implementation</vt:lpstr>
      <vt:lpstr>Hack CPU Implementation</vt:lpstr>
      <vt:lpstr>CPU Operation: Instruction Handling</vt:lpstr>
      <vt:lpstr>CPU Operation: Instruction Handling</vt:lpstr>
      <vt:lpstr>CPU Operation: Instruction Handling</vt:lpstr>
      <vt:lpstr>CPU Operation: Instruction Handling</vt:lpstr>
      <vt:lpstr>Hack: C-Instructions</vt:lpstr>
      <vt:lpstr>CPU Operation: Instruction Handling</vt:lpstr>
      <vt:lpstr>Hack: C-Instructions</vt:lpstr>
      <vt:lpstr>CPU Operation: Handling C-Instructions</vt:lpstr>
      <vt:lpstr>Hack: C-Instructions</vt:lpstr>
      <vt:lpstr>CPU Operation: Handling C-Instructions</vt:lpstr>
      <vt:lpstr>CPU Operation: Handling C-Instructions</vt:lpstr>
      <vt:lpstr>CPU Operation: Control</vt:lpstr>
      <vt:lpstr>CPU Operation: Control</vt:lpstr>
      <vt:lpstr>CPU Operation: Control</vt:lpstr>
      <vt:lpstr>Hack: C-Instructions</vt:lpstr>
      <vt:lpstr>CPU Operation: Control</vt:lpstr>
      <vt:lpstr>Hack CPU Implementation: That’s It!</vt:lpstr>
      <vt:lpstr>Lecture Outline</vt:lpstr>
      <vt:lpstr>CSE 390B Midterm Topics Brainstorm</vt:lpstr>
      <vt:lpstr>CSE 390B Review Session</vt:lpstr>
      <vt:lpstr>Review Session Debrief</vt:lpstr>
      <vt:lpstr>Previous CSE 390B Midterms</vt:lpstr>
      <vt:lpstr>Lecture Outline</vt:lpstr>
      <vt:lpstr>Project 6: Overview</vt:lpstr>
      <vt:lpstr>Project 6, Part I: Mock Exam Problem</vt:lpstr>
      <vt:lpstr>Project 6 Tips</vt:lpstr>
      <vt:lpstr>Lecture 10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 Review, Project 5 Overview</dc:title>
  <dc:creator>Aaron Johnston</dc:creator>
  <cp:lastModifiedBy>Eric Fan</cp:lastModifiedBy>
  <cp:revision>104</cp:revision>
  <dcterms:created xsi:type="dcterms:W3CDTF">2018-03-28T08:00:24Z</dcterms:created>
  <dcterms:modified xsi:type="dcterms:W3CDTF">2023-02-02T21:12:49Z</dcterms:modified>
</cp:coreProperties>
</file>